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6" r:id="rId5"/>
    <p:sldId id="265" r:id="rId6"/>
    <p:sldId id="266" r:id="rId7"/>
    <p:sldId id="270" r:id="rId8"/>
    <p:sldId id="273" r:id="rId9"/>
    <p:sldId id="274" r:id="rId10"/>
    <p:sldId id="275" r:id="rId11"/>
    <p:sldId id="262" r:id="rId12"/>
    <p:sldId id="263" r:id="rId13"/>
    <p:sldId id="278" r:id="rId14"/>
    <p:sldId id="27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3B94F-50ED-4630-932A-27DE0B1D56FE}" type="datetimeFigureOut">
              <a:rPr lang="en-US" smtClean="0"/>
              <a:t>6/6/2019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E5F83-AC13-4B72-9428-BE7136295C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1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E5F83-AC13-4B72-9428-BE7136295C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E5F83-AC13-4B72-9428-BE7136295C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8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E5F83-AC13-4B72-9428-BE7136295C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6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A84E4-1D13-42AC-B043-AF8A76BBA490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FC0FEB-3976-418D-BFB4-6B1F80E127F9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F7314D-198D-477E-9F88-3293F47983B5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1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4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ACF77-A2E9-40DC-A9CE-3EB535363800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9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7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93FF9-8C81-4C05-849D-5DB1C4C2B9E2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hrens_PPT_Template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0704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081" y="1287303"/>
            <a:ext cx="11647849" cy="4770903"/>
          </a:xfrm>
        </p:spPr>
        <p:txBody>
          <a:bodyPr/>
          <a:lstStyle>
            <a:lvl1pPr>
              <a:spcBef>
                <a:spcPts val="624"/>
              </a:spcBef>
              <a:buClr>
                <a:srgbClr val="EAAC25"/>
              </a:buClr>
              <a:defRPr sz="3000" b="0" i="0">
                <a:latin typeface="Arial"/>
                <a:cs typeface="Arial"/>
              </a:defRPr>
            </a:lvl1pPr>
            <a:lvl2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2pPr>
            <a:lvl3pPr marL="1143000" indent="-228600">
              <a:spcBef>
                <a:spcPts val="624"/>
              </a:spcBef>
              <a:buClr>
                <a:srgbClr val="EAAC25"/>
              </a:buClr>
              <a:buFont typeface="Wingdings" pitchFamily="2" charset="2"/>
              <a:buChar char="§"/>
              <a:defRPr b="0" i="0">
                <a:latin typeface="Arial"/>
                <a:cs typeface="Arial"/>
              </a:defRPr>
            </a:lvl3pPr>
            <a:lvl4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4pPr>
            <a:lvl5pPr>
              <a:spcBef>
                <a:spcPts val="624"/>
              </a:spcBef>
              <a:buClr>
                <a:srgbClr val="EAAC25"/>
              </a:buCl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rgbClr val="443C5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70" y="6374313"/>
            <a:ext cx="1223114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2019 Cengage Learning, Inc. All rights reserved.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/>
          </p:nvPr>
        </p:nvSpPr>
        <p:spPr>
          <a:xfrm>
            <a:off x="7924800" y="3810000"/>
            <a:ext cx="3657600" cy="19050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16000" y="3657600"/>
            <a:ext cx="4673600" cy="2286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/>
          </p:nvPr>
        </p:nvSpPr>
        <p:spPr>
          <a:xfrm>
            <a:off x="25400" y="5257800"/>
            <a:ext cx="11963400" cy="762000"/>
          </a:xfrm>
        </p:spPr>
        <p:txBody>
          <a:bodyPr/>
          <a:lstStyle>
            <a:lvl1pPr>
              <a:buClr>
                <a:srgbClr val="EAAC25"/>
              </a:buClr>
              <a:defRPr/>
            </a:lvl1pPr>
            <a:lvl2pPr>
              <a:buClr>
                <a:srgbClr val="EAAC25"/>
              </a:buClr>
              <a:defRPr/>
            </a:lvl2pPr>
            <a:lvl3pPr>
              <a:buClr>
                <a:srgbClr val="EAAC25"/>
              </a:buClr>
              <a:defRPr/>
            </a:lvl3pPr>
            <a:lvl4pPr>
              <a:buClr>
                <a:srgbClr val="EAAC25"/>
              </a:buClr>
              <a:defRPr/>
            </a:lvl4pPr>
            <a:lvl5pPr>
              <a:buClr>
                <a:srgbClr val="EAAC25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3" descr="Z:\WRITING\02_Projects\CENGAGE\Cengage Logo\Siva\Cengage_Logo_White.png" title="Cenga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36" y="6292517"/>
            <a:ext cx="2577069" cy="4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9CB25-6EB6-44EB-8F9E-DD11B3A863DE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CE484-13AF-4DA5-B4B2-7D70E279AF37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B24143-2E38-4DE0-AEBC-32A604F00A4A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FF1457-7ECE-4D53-85C9-37277D595CAF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2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8B93-E296-42FC-85D6-C927C5881385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06BBC4-E5E4-4283-96D4-3C13989394E6}" type="datetime1">
              <a:rPr lang="en-US" smtClean="0"/>
              <a:t>6/6/2019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4E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133F-C493-4B0D-BFEE-7FEE4C6856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17743"/>
            <a:ext cx="1326100" cy="52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8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ghuang@spelman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huang@spelman.ed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Improving </a:t>
            </a:r>
            <a:r>
              <a:rPr lang="en-US" sz="4800" dirty="0"/>
              <a:t>retrieval algorithm on PBL ozone concentration by using </a:t>
            </a:r>
            <a:r>
              <a:rPr lang="en-US" sz="4800" dirty="0" smtClean="0"/>
              <a:t>OMI </a:t>
            </a:r>
            <a:r>
              <a:rPr lang="en-US" sz="4800" dirty="0"/>
              <a:t>and machine </a:t>
            </a:r>
            <a:r>
              <a:rPr lang="en-US" sz="4800" dirty="0" smtClean="0"/>
              <a:t>learning</a:t>
            </a:r>
            <a:r>
              <a:rPr lang="en-US" sz="4800" dirty="0"/>
              <a:t>: a case </a:t>
            </a:r>
            <a:r>
              <a:rPr lang="en-US" sz="4800" dirty="0" smtClean="0"/>
              <a:t>study in Atlanta </a:t>
            </a:r>
            <a:r>
              <a:rPr lang="en-US" sz="4800" dirty="0"/>
              <a:t>and </a:t>
            </a:r>
            <a:r>
              <a:rPr lang="en-US" sz="4800" dirty="0" smtClean="0"/>
              <a:t>implications </a:t>
            </a:r>
            <a:r>
              <a:rPr lang="en-US" sz="4800" dirty="0"/>
              <a:t>for </a:t>
            </a:r>
            <a:r>
              <a:rPr lang="en-US" sz="4800" dirty="0" smtClean="0"/>
              <a:t>TEMPO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Guanyu Huang</a:t>
            </a:r>
            <a:r>
              <a:rPr lang="en-US" baseline="30000" dirty="0" smtClean="0"/>
              <a:t>1</a:t>
            </a:r>
            <a:r>
              <a:rPr lang="en-US" dirty="0" smtClean="0"/>
              <a:t>, Chris Miller</a:t>
            </a:r>
            <a:r>
              <a:rPr lang="en-US" baseline="30000" dirty="0" smtClean="0"/>
              <a:t>2</a:t>
            </a:r>
            <a:r>
              <a:rPr lang="en-US" dirty="0" smtClean="0"/>
              <a:t>, Xiong Liu</a:t>
            </a:r>
            <a:r>
              <a:rPr lang="en-US" baseline="30000" dirty="0" smtClean="0"/>
              <a:t>2</a:t>
            </a:r>
            <a:r>
              <a:rPr lang="en-US" dirty="0" smtClean="0"/>
              <a:t>, Kelly Chance</a:t>
            </a:r>
            <a:r>
              <a:rPr lang="en-US" baseline="30000" dirty="0" smtClean="0"/>
              <a:t>2 </a:t>
            </a:r>
            <a:r>
              <a:rPr lang="en-US" dirty="0" smtClean="0"/>
              <a:t>,Kang Sun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1. Environmental &amp; Health Sciences, Spelman College, Atlanta GA</a:t>
            </a:r>
          </a:p>
          <a:p>
            <a:r>
              <a:rPr lang="en-US" dirty="0" smtClean="0"/>
              <a:t>2. Harvard-Smithsonian Center for Astrophysics, Cambridge, MA</a:t>
            </a:r>
          </a:p>
          <a:p>
            <a:r>
              <a:rPr lang="en-US" dirty="0" smtClean="0"/>
              <a:t>3. SUNY- Buffalo, Buffalo, NY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9226" y="5257800"/>
            <a:ext cx="3593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2019 TEMPO Science Team Meeting</a:t>
            </a:r>
          </a:p>
          <a:p>
            <a:pPr algn="ctr"/>
            <a:r>
              <a:rPr lang="en-US" b="1" dirty="0" smtClean="0"/>
              <a:t>June 2019 Madison WI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0037" y="635214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ghuang@spelman.edu</a:t>
            </a:r>
            <a:r>
              <a:rPr lang="en-US" dirty="0" smtClean="0"/>
              <a:t> </a:t>
            </a:r>
          </a:p>
        </p:txBody>
      </p:sp>
      <p:pic>
        <p:nvPicPr>
          <p:cNvPr id="1026" name="Picture 2" descr="Cf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706" y="6259810"/>
            <a:ext cx="3161992" cy="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26" y="6207922"/>
            <a:ext cx="549591" cy="541873"/>
          </a:xfrm>
          <a:prstGeom prst="rect">
            <a:avLst/>
          </a:prstGeom>
        </p:spPr>
      </p:pic>
      <p:pic>
        <p:nvPicPr>
          <p:cNvPr id="7" name="Picture 2" descr="temp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67" y="6207922"/>
            <a:ext cx="562945" cy="5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0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31"/>
            <a:ext cx="10515600" cy="1325563"/>
          </a:xfrm>
        </p:spPr>
        <p:txBody>
          <a:bodyPr/>
          <a:lstStyle/>
          <a:p>
            <a:r>
              <a:rPr lang="en-US" dirty="0" smtClean="0"/>
              <a:t>“Bad results”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669" y="1003659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Apr. 2, 2010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6" y="1866221"/>
            <a:ext cx="4672691" cy="467269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935038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Sep. 18, 2010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8" y="1847928"/>
            <a:ext cx="4709276" cy="470927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37" y="120819"/>
            <a:ext cx="105156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t="10280" r="8405" b="3969"/>
          <a:stretch/>
        </p:blipFill>
        <p:spPr>
          <a:xfrm>
            <a:off x="5557094" y="634115"/>
            <a:ext cx="6328237" cy="5904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2321" y="1500733"/>
            <a:ext cx="4327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Machine learning model did a good job on estimating ground ozone in Atlanta GA, MSE 4.9 and 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0.98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7317" y="6260862"/>
            <a:ext cx="2679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Improved OMI Obs. (ppb)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637692" y="3031805"/>
            <a:ext cx="26792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EPA Ground Obs. (ppb)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255"/>
            <a:ext cx="105156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58" y="1074940"/>
            <a:ext cx="10515600" cy="543497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The retrieval of PBL-level ozone is significantly improved by using machine learning.</a:t>
            </a:r>
          </a:p>
          <a:p>
            <a:r>
              <a:rPr lang="en-US" sz="3100" dirty="0"/>
              <a:t>We anticipate the accuracy of PBL-level ozone can be improved after adding more data (ozone precursors, land cover, etc.)</a:t>
            </a:r>
          </a:p>
          <a:p>
            <a:r>
              <a:rPr lang="en-US" sz="3100" dirty="0"/>
              <a:t>Physical explanations are under investigation. </a:t>
            </a:r>
            <a:endParaRPr lang="en-US" sz="3100" dirty="0" smtClean="0"/>
          </a:p>
          <a:p>
            <a:r>
              <a:rPr lang="en-US" sz="3100" dirty="0" smtClean="0"/>
              <a:t>Dense surface measurements are critical for training our models.</a:t>
            </a:r>
          </a:p>
          <a:p>
            <a:r>
              <a:rPr lang="en-US" sz="3100" dirty="0" smtClean="0"/>
              <a:t>We are testing more machine learning models over different regions.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TEMPO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51" y="1626521"/>
            <a:ext cx="5918351" cy="4589923"/>
          </a:xfrm>
        </p:spPr>
        <p:txBody>
          <a:bodyPr>
            <a:normAutofit/>
          </a:bodyPr>
          <a:lstStyle/>
          <a:p>
            <a:r>
              <a:rPr lang="en-US" dirty="0" smtClean="0"/>
              <a:t>PBL-level </a:t>
            </a:r>
            <a:r>
              <a:rPr lang="en-US" dirty="0"/>
              <a:t>ozone </a:t>
            </a:r>
            <a:r>
              <a:rPr lang="en-US" dirty="0" smtClean="0"/>
              <a:t>retrievals </a:t>
            </a:r>
            <a:r>
              <a:rPr lang="en-US" dirty="0"/>
              <a:t>with high accuracy and resolution</a:t>
            </a:r>
            <a:r>
              <a:rPr lang="en-US" dirty="0" smtClean="0"/>
              <a:t>.</a:t>
            </a:r>
          </a:p>
          <a:p>
            <a:r>
              <a:rPr lang="en-US" dirty="0"/>
              <a:t>H</a:t>
            </a:r>
            <a:r>
              <a:rPr lang="en-US" dirty="0" smtClean="0"/>
              <a:t>ourly PBL-level ozone retrievals.</a:t>
            </a:r>
            <a:endParaRPr lang="en-US" dirty="0"/>
          </a:p>
          <a:p>
            <a:r>
              <a:rPr lang="en-US" dirty="0" smtClean="0"/>
              <a:t>The retrieval of PBL ozone can be challenging at transition time when the PBL structure is complicated. </a:t>
            </a:r>
          </a:p>
          <a:p>
            <a:r>
              <a:rPr lang="en-US" dirty="0" smtClean="0"/>
              <a:t>Ozone </a:t>
            </a:r>
            <a:r>
              <a:rPr lang="en-US" dirty="0"/>
              <a:t>profile info is </a:t>
            </a:r>
            <a:r>
              <a:rPr lang="en-US" dirty="0" smtClean="0"/>
              <a:t>needed.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835" y="1502748"/>
            <a:ext cx="5069197" cy="4598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6835" y="1027906"/>
            <a:ext cx="497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case study of </a:t>
            </a:r>
            <a:r>
              <a:rPr lang="en-US" dirty="0"/>
              <a:t> </a:t>
            </a:r>
            <a:r>
              <a:rPr lang="en-US" dirty="0" smtClean="0"/>
              <a:t>PBL ozone, 9/6/2013, Huntsville 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89331" y="1875353"/>
            <a:ext cx="112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Lidar Obs.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89331" y="2952120"/>
            <a:ext cx="334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Large-Eddy Simulation with </a:t>
            </a:r>
            <a:r>
              <a:rPr lang="en-US" dirty="0" err="1" smtClean="0"/>
              <a:t>Chem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489331" y="4072514"/>
            <a:ext cx="368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Large-Eddy Simulation </a:t>
            </a:r>
            <a:r>
              <a:rPr lang="en-US" dirty="0" smtClean="0"/>
              <a:t>with no </a:t>
            </a:r>
            <a:r>
              <a:rPr lang="en-US" dirty="0" err="1"/>
              <a:t>Chem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12162" y="6314417"/>
            <a:ext cx="208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(Huang et al., 2019)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1353" y="6373206"/>
            <a:ext cx="2569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3"/>
              </a:rPr>
              <a:t>ghuang@spelman.edu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20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1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72" y="0"/>
            <a:ext cx="10515600" cy="1325563"/>
          </a:xfrm>
        </p:spPr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17539" r="12594" b="16144"/>
          <a:stretch/>
        </p:blipFill>
        <p:spPr>
          <a:xfrm>
            <a:off x="5620954" y="1745037"/>
            <a:ext cx="6481283" cy="37391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532" y="1095249"/>
            <a:ext cx="52504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ozone retrieval algorithm on PBL ozone can be improved by machine learning technique and data below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Sat. sensitivities on the ground ozone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Ozone precursors’ observations from Sat. </a:t>
            </a:r>
            <a:r>
              <a:rPr lang="en-US" sz="2800" dirty="0" smtClean="0"/>
              <a:t>(in progress)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MET including boundary layer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Machine learning models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Land cover and emissions (e.g. </a:t>
            </a:r>
            <a:r>
              <a:rPr lang="en-US" sz="2800" dirty="0"/>
              <a:t>fires) </a:t>
            </a:r>
            <a:r>
              <a:rPr lang="en-US" sz="2800" dirty="0" smtClean="0"/>
              <a:t>(in progress).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68279" y="2546688"/>
            <a:ext cx="16851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994404" y="3755322"/>
            <a:ext cx="892296" cy="4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446168" y="3483096"/>
            <a:ext cx="715096" cy="10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PBL ozone is the most concerning air pollution problem because of its direct threats to public health and agricultural production.</a:t>
            </a:r>
          </a:p>
          <a:p>
            <a:r>
              <a:rPr lang="en-US" dirty="0" smtClean="0"/>
              <a:t>PBL ozone is also one of the most challenging problem for satellite observation: </a:t>
            </a:r>
          </a:p>
          <a:p>
            <a:pPr lvl="1"/>
            <a:r>
              <a:rPr lang="en-US" dirty="0" smtClean="0"/>
              <a:t>~90% of the ozone is in the Stratosphere and 10% in the troposphere.</a:t>
            </a:r>
          </a:p>
          <a:p>
            <a:pPr lvl="1"/>
            <a:r>
              <a:rPr lang="en-US" dirty="0" smtClean="0"/>
              <a:t>The UV wavelengths for ozone retrievals can hardly reach the ground level.</a:t>
            </a:r>
          </a:p>
          <a:p>
            <a:r>
              <a:rPr lang="en-US" dirty="0" smtClean="0"/>
              <a:t>New satellites (Geo: TEMPO, GEMS, Leo: TROPOMI, etc.) have better sensitivities to </a:t>
            </a:r>
            <a:r>
              <a:rPr lang="en-US" dirty="0" smtClean="0"/>
              <a:t>ozone in the PBL and lower troposphere.</a:t>
            </a:r>
            <a:endParaRPr lang="en-US" dirty="0" smtClean="0"/>
          </a:p>
          <a:p>
            <a:r>
              <a:rPr lang="en-US" dirty="0" smtClean="0"/>
              <a:t>Theses Sensitivities can be meaningful for surface AQ analysis. </a:t>
            </a:r>
            <a:r>
              <a:rPr lang="en-US" sz="2400" dirty="0"/>
              <a:t>(Duncan et al. 2014, Flynn et al., 2015, </a:t>
            </a:r>
            <a:r>
              <a:rPr lang="en-US" sz="2400" dirty="0" err="1"/>
              <a:t>Hyashida</a:t>
            </a:r>
            <a:r>
              <a:rPr lang="en-US" sz="2400" dirty="0"/>
              <a:t> et al., 2018)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PBL ozone is controlled by complex physical and chemical processes (NOx+ VOCs, MET , boundary layer dynamics, etc. ).</a:t>
            </a:r>
            <a:endParaRPr lang="en-US" dirty="0"/>
          </a:p>
          <a:p>
            <a:r>
              <a:rPr lang="en-US" dirty="0" smtClean="0"/>
              <a:t>Previous studies indicated that the PBL ozone can be indirectly retrieved from values of ozone precursors on the ground level (Cheng et al., 2018, Zhang et al., 2018, </a:t>
            </a:r>
            <a:r>
              <a:rPr lang="en-US" dirty="0" err="1" smtClean="0"/>
              <a:t>Zoogman</a:t>
            </a:r>
            <a:r>
              <a:rPr lang="en-US" dirty="0"/>
              <a:t> </a:t>
            </a:r>
            <a:r>
              <a:rPr lang="en-US" dirty="0" smtClean="0"/>
              <a:t>et al., 2014) </a:t>
            </a:r>
          </a:p>
          <a:p>
            <a:r>
              <a:rPr lang="en-US" b="1" dirty="0"/>
              <a:t>The goal of this study is to improve ozone retrieval algorithm on the PBL ozone by </a:t>
            </a:r>
            <a:r>
              <a:rPr lang="en-US" b="1" dirty="0" smtClean="0"/>
              <a:t>using OMI, MET data, etc. and machine learning technique (Random forest).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942" y="-99450"/>
            <a:ext cx="10515600" cy="1325563"/>
          </a:xfrm>
        </p:spPr>
        <p:txBody>
          <a:bodyPr/>
          <a:lstStyle/>
          <a:p>
            <a:r>
              <a:rPr lang="en-US" dirty="0" smtClean="0"/>
              <a:t>Study area - A</a:t>
            </a:r>
            <a:r>
              <a:rPr lang="en-US" altLang="zh-CN" dirty="0" smtClean="0"/>
              <a:t>tlanta 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9440" r="9843" b="7685"/>
          <a:stretch/>
        </p:blipFill>
        <p:spPr>
          <a:xfrm>
            <a:off x="5647525" y="873712"/>
            <a:ext cx="6149516" cy="5339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612" y="1080619"/>
            <a:ext cx="52765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Atlanta GA, a major city in the Southeastern U.S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400" dirty="0" err="1" smtClean="0"/>
              <a:t>Hotlanta</a:t>
            </a:r>
            <a:r>
              <a:rPr lang="en-US" sz="2400" dirty="0" smtClean="0"/>
              <a:t>”, high temperature with high humidity in summer.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vegetation coverage and large traffic volume.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Spelman, an HBCU, is building an TEMPO ozone garden.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 in situ AQ monitors and a pollen monitor.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Pandora and Doppler wind </a:t>
            </a:r>
            <a:r>
              <a:rPr lang="en-US" sz="2400" dirty="0" err="1" smtClean="0"/>
              <a:t>lidar</a:t>
            </a:r>
            <a:r>
              <a:rPr lang="en-US" sz="2400" dirty="0" smtClean="0"/>
              <a:t> (pending) 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0" t="19471" r="43166" b="36719"/>
          <a:stretch/>
        </p:blipFill>
        <p:spPr>
          <a:xfrm>
            <a:off x="7053059" y="1575472"/>
            <a:ext cx="3360057" cy="40265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31315" y="5751864"/>
            <a:ext cx="280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 Trop. Ozone by OMI and over-sampling method (Sun et al., 2018)</a:t>
            </a:r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>
            <a:off x="8533984" y="3654247"/>
            <a:ext cx="199104" cy="228599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34068" y="2785827"/>
            <a:ext cx="177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Spelman College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41771" y="3113314"/>
            <a:ext cx="968829" cy="6981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9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48" y="1748936"/>
            <a:ext cx="4410875" cy="4351338"/>
          </a:xfrm>
        </p:spPr>
        <p:txBody>
          <a:bodyPr/>
          <a:lstStyle/>
          <a:p>
            <a:r>
              <a:rPr lang="en-US" dirty="0" smtClean="0"/>
              <a:t>March – October 2010.</a:t>
            </a:r>
          </a:p>
          <a:p>
            <a:r>
              <a:rPr lang="en-US" dirty="0"/>
              <a:t>1-hour ground ozone values from EPA ground </a:t>
            </a:r>
            <a:r>
              <a:rPr lang="en-US" dirty="0" smtClean="0"/>
              <a:t>stations (Blue Dots).</a:t>
            </a:r>
          </a:p>
          <a:p>
            <a:r>
              <a:rPr lang="en-US" dirty="0" smtClean="0"/>
              <a:t>NASA MERRA-2 reanalysis (</a:t>
            </a:r>
            <a:r>
              <a:rPr lang="en-US" dirty="0"/>
              <a:t>0.5° × </a:t>
            </a:r>
            <a:r>
              <a:rPr lang="en-US" dirty="0" smtClean="0"/>
              <a:t>0.635</a:t>
            </a:r>
            <a:r>
              <a:rPr lang="en-US" dirty="0"/>
              <a:t>°, </a:t>
            </a:r>
            <a:r>
              <a:rPr lang="en-US" dirty="0" smtClean="0"/>
              <a:t>hourly)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9440" r="9843" b="7685"/>
          <a:stretch/>
        </p:blipFill>
        <p:spPr>
          <a:xfrm>
            <a:off x="5647525" y="873712"/>
            <a:ext cx="6149516" cy="5339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6183" y="573094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~80 km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29378" y="3174289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~80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Data – 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Ozone Monitoring </a:t>
            </a:r>
            <a:r>
              <a:rPr lang="en-US" dirty="0"/>
              <a:t>Instrument (</a:t>
            </a:r>
            <a:r>
              <a:rPr lang="en-US" dirty="0" smtClean="0"/>
              <a:t>OMI) is a nadir-viewing push-broom UV-visible instrument aboard the NASA Aura satellite, launched in July 2004.</a:t>
            </a:r>
          </a:p>
          <a:p>
            <a:r>
              <a:rPr lang="en-US" dirty="0" smtClean="0"/>
              <a:t>Ozone profiles retrieved by Smithsonian Astrophysical Observatory (SAO) based on optical estimation algorithm. </a:t>
            </a:r>
          </a:p>
          <a:p>
            <a:r>
              <a:rPr lang="en-US" dirty="0" smtClean="0"/>
              <a:t>OMI has some sensitivities in the lower troposphere (Huang et al., 2017)</a:t>
            </a:r>
          </a:p>
          <a:p>
            <a:r>
              <a:rPr lang="en-US" dirty="0" smtClean="0"/>
              <a:t>Resolution:  52 km by 48 km at nadir</a:t>
            </a:r>
          </a:p>
          <a:p>
            <a:r>
              <a:rPr lang="en-US" dirty="0" smtClean="0"/>
              <a:t>Overpass time: ~ 1:45pm local time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7487" y="6405211"/>
            <a:ext cx="5419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(Huang </a:t>
            </a:r>
            <a:r>
              <a:rPr lang="en-US" dirty="0"/>
              <a:t>et al., 2017 and </a:t>
            </a:r>
            <a:r>
              <a:rPr lang="en-US" dirty="0" smtClean="0"/>
              <a:t>2018, </a:t>
            </a:r>
            <a:r>
              <a:rPr lang="en-US" dirty="0"/>
              <a:t>Liu et al., </a:t>
            </a:r>
            <a:r>
              <a:rPr lang="en-US" dirty="0" smtClean="0"/>
              <a:t>2005 and 2010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21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dataset and Random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616" y="1690688"/>
            <a:ext cx="525547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Met data at 1:45pm (mean of 1pm and 2pm)</a:t>
            </a:r>
          </a:p>
          <a:p>
            <a:r>
              <a:rPr lang="en-US" dirty="0" smtClean="0"/>
              <a:t>Wind </a:t>
            </a:r>
            <a:r>
              <a:rPr lang="en-US" dirty="0"/>
              <a:t>speed at </a:t>
            </a:r>
            <a:r>
              <a:rPr lang="en-US" dirty="0" smtClean="0"/>
              <a:t>2m and </a:t>
            </a:r>
            <a:r>
              <a:rPr lang="en-US" dirty="0"/>
              <a:t>850 </a:t>
            </a:r>
            <a:r>
              <a:rPr lang="en-US" dirty="0" err="1"/>
              <a:t>hPa</a:t>
            </a:r>
            <a:endParaRPr lang="en-US" dirty="0"/>
          </a:p>
          <a:p>
            <a:r>
              <a:rPr lang="en-US" dirty="0"/>
              <a:t>Temperature at 2m and 850 </a:t>
            </a:r>
            <a:r>
              <a:rPr lang="en-US" dirty="0" err="1"/>
              <a:t>hPa</a:t>
            </a:r>
            <a:endParaRPr lang="en-US" dirty="0"/>
          </a:p>
          <a:p>
            <a:r>
              <a:rPr lang="en-US" dirty="0"/>
              <a:t>Dew point temperature at 2m</a:t>
            </a:r>
          </a:p>
          <a:p>
            <a:r>
              <a:rPr lang="en-US" dirty="0"/>
              <a:t>Specific humidity at 2m and 850 </a:t>
            </a:r>
            <a:r>
              <a:rPr lang="en-US" dirty="0" err="1"/>
              <a:t>hPa</a:t>
            </a:r>
            <a:endParaRPr lang="en-US" dirty="0"/>
          </a:p>
          <a:p>
            <a:r>
              <a:rPr lang="en-US" dirty="0"/>
              <a:t>Surface pressure and boundary layer top </a:t>
            </a:r>
            <a:r>
              <a:rPr lang="en-US" dirty="0" smtClean="0"/>
              <a:t>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5912" y="1633683"/>
            <a:ext cx="5255473" cy="2435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/>
              <a:t>Sat. Obs.</a:t>
            </a:r>
          </a:p>
          <a:p>
            <a:r>
              <a:rPr lang="en-US" sz="3100" dirty="0" smtClean="0"/>
              <a:t>Tropospheric ozone column</a:t>
            </a:r>
          </a:p>
          <a:p>
            <a:r>
              <a:rPr lang="en-US" sz="3100" dirty="0" smtClean="0"/>
              <a:t>Lowermost ozone column (</a:t>
            </a:r>
            <a:r>
              <a:rPr lang="en-US" sz="3100" dirty="0" err="1" smtClean="0"/>
              <a:t>sfc</a:t>
            </a:r>
            <a:r>
              <a:rPr lang="en-US" sz="3100" dirty="0" smtClean="0"/>
              <a:t>. - 2.5~3km)</a:t>
            </a:r>
          </a:p>
          <a:p>
            <a:r>
              <a:rPr lang="en-US" sz="3100" dirty="0" smtClean="0"/>
              <a:t>Cloud fraction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1:45pm </a:t>
            </a:r>
            <a:r>
              <a:rPr lang="en-US" b="1" dirty="0" err="1" smtClean="0"/>
              <a:t>sfc</a:t>
            </a:r>
            <a:r>
              <a:rPr lang="en-US" b="1" dirty="0" smtClean="0"/>
              <a:t>. Ozone (mean </a:t>
            </a:r>
            <a:r>
              <a:rPr lang="en-US" b="1" dirty="0" err="1" smtClean="0"/>
              <a:t>sfc</a:t>
            </a:r>
            <a:r>
              <a:rPr lang="en-US" b="1" dirty="0" smtClean="0"/>
              <a:t>. ozone at</a:t>
            </a:r>
            <a:r>
              <a:rPr lang="en-US" b="1" dirty="0"/>
              <a:t> </a:t>
            </a:r>
            <a:r>
              <a:rPr lang="en-US" b="1" dirty="0" smtClean="0"/>
              <a:t>1pm and 2pm)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55912" y="4612725"/>
            <a:ext cx="511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data are interpolated into our domain with 4 × 4 km grids.</a:t>
            </a:r>
          </a:p>
          <a:p>
            <a:r>
              <a:rPr lang="en-US" sz="2400" dirty="0" smtClean="0"/>
              <a:t>Random Forest (</a:t>
            </a:r>
            <a:r>
              <a:rPr lang="en-US" sz="2400" dirty="0" err="1" smtClean="0"/>
              <a:t>Scikit</a:t>
            </a:r>
            <a:r>
              <a:rPr lang="en-US" sz="2400" dirty="0" smtClean="0"/>
              <a:t>-learn, python)</a:t>
            </a:r>
          </a:p>
        </p:txBody>
      </p:sp>
    </p:spTree>
    <p:extLst>
      <p:ext uri="{BB962C8B-B14F-4D97-AF65-F5344CB8AC3E}">
        <p14:creationId xmlns:p14="http://schemas.microsoft.com/office/powerpoint/2010/main" val="1954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76" y="0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April 3, 2010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4259" y="0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May 5,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" b="5382"/>
          <a:stretch/>
        </p:blipFill>
        <p:spPr bwMode="auto">
          <a:xfrm>
            <a:off x="1967044" y="1031742"/>
            <a:ext cx="8814400" cy="5454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9657" y="1397038"/>
            <a:ext cx="1711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Improved OMI PBL ozone “obs.”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6172" y="3988491"/>
            <a:ext cx="1860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Original OMI ozone obs. at bottom layer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548912" y="2043369"/>
            <a:ext cx="8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ppb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548912" y="4669738"/>
            <a:ext cx="8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ppb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29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373" y="564059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Jul. 26, 2010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7724" y="487013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Aug. 9, 2010 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16" y="1387971"/>
            <a:ext cx="5140204" cy="514020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0133F-C493-4B0D-BFEE-7FEE4C685682}" type="slidenum">
              <a:rPr lang="en-US" smtClean="0"/>
              <a:t>9</a:t>
            </a:fld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3" y="1387971"/>
            <a:ext cx="5140204" cy="5140204"/>
          </a:xfrm>
        </p:spPr>
      </p:pic>
      <p:sp>
        <p:nvSpPr>
          <p:cNvPr id="2" name="Oval 1"/>
          <p:cNvSpPr/>
          <p:nvPr/>
        </p:nvSpPr>
        <p:spPr>
          <a:xfrm>
            <a:off x="1940482" y="3134089"/>
            <a:ext cx="2261570" cy="254775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5674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plma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ua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plman" id="{78F23CBE-46F4-4F3E-85B8-0D7E72F09567}" vid="{4C1EADCE-25B7-4F16-B360-B8B91B1FF8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seplman</Template>
  <TotalTime>1688</TotalTime>
  <Words>902</Words>
  <Application>Microsoft Office PowerPoint</Application>
  <PresentationFormat>Widescreen</PresentationFormat>
  <Paragraphs>114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seplman</vt:lpstr>
      <vt:lpstr>Improving retrieval algorithm on PBL ozone concentration by using OMI and machine learning: a case study in Atlanta and implications for TEMPO</vt:lpstr>
      <vt:lpstr>Introduction</vt:lpstr>
      <vt:lpstr>Introduction</vt:lpstr>
      <vt:lpstr>Study area - Atlanta GA</vt:lpstr>
      <vt:lpstr>Data</vt:lpstr>
      <vt:lpstr>Satellite Data – OMI</vt:lpstr>
      <vt:lpstr>Training dataset and Random Forest</vt:lpstr>
      <vt:lpstr>PowerPoint Presentation</vt:lpstr>
      <vt:lpstr>PowerPoint Presentation</vt:lpstr>
      <vt:lpstr>“Bad results”</vt:lpstr>
      <vt:lpstr>Results</vt:lpstr>
      <vt:lpstr>Summary</vt:lpstr>
      <vt:lpstr>Implications for TEMPO</vt:lpstr>
      <vt:lpstr>Thanks</vt:lpstr>
      <vt:lpstr>Hypothesis</vt:lpstr>
    </vt:vector>
  </TitlesOfParts>
  <Company>Spelman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of Ground Ozone Concentration by Using Satellite Observation and Machine Learning Techniques</dc:title>
  <dc:creator>Guanyu Huang</dc:creator>
  <cp:lastModifiedBy>Guanyu Huang</cp:lastModifiedBy>
  <cp:revision>138</cp:revision>
  <dcterms:created xsi:type="dcterms:W3CDTF">2019-01-02T01:05:05Z</dcterms:created>
  <dcterms:modified xsi:type="dcterms:W3CDTF">2019-06-06T14:22:20Z</dcterms:modified>
</cp:coreProperties>
</file>